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wmf" ContentType="image/x-wmf"/>
  <Default Extension="xml" ContentType="application/xml"/>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4" r:id="rId2"/>
    <p:sldId id="293" r:id="rId3"/>
    <p:sldId id="294" r:id="rId4"/>
    <p:sldId id="295" r:id="rId5"/>
    <p:sldId id="296" r:id="rId6"/>
    <p:sldId id="297" r:id="rId7"/>
    <p:sldId id="298" r:id="rId8"/>
    <p:sldId id="299" r:id="rId9"/>
    <p:sldId id="300" r:id="rId10"/>
    <p:sldId id="301" r:id="rId11"/>
    <p:sldId id="302" r:id="rId12"/>
    <p:sldId id="303" r:id="rId13"/>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8" r:id="rId35"/>
    <p:sldId id="279" r:id="rId36"/>
    <p:sldId id="280" r:id="rId37"/>
    <p:sldId id="281" r:id="rId38"/>
    <p:sldId id="282" r:id="rId39"/>
    <p:sldId id="283" r:id="rId40"/>
    <p:sldId id="284" r:id="rId41"/>
    <p:sldId id="285" r:id="rId42"/>
    <p:sldId id="286" r:id="rId43"/>
    <p:sldId id="287" r:id="rId44"/>
    <p:sldId id="288" r:id="rId45"/>
    <p:sldId id="306" r:id="rId46"/>
    <p:sldId id="289" r:id="rId47"/>
    <p:sldId id="305" r:id="rId48"/>
    <p:sldId id="307" r:id="rId49"/>
    <p:sldId id="411" r:id="rId50"/>
    <p:sldId id="441" r:id="rId51"/>
    <p:sldId id="412" r:id="rId52"/>
    <p:sldId id="442" r:id="rId53"/>
    <p:sldId id="443" r:id="rId54"/>
    <p:sldId id="444" r:id="rId55"/>
    <p:sldId id="417" r:id="rId56"/>
    <p:sldId id="445" r:id="rId57"/>
    <p:sldId id="446" r:id="rId58"/>
    <p:sldId id="447" r:id="rId59"/>
    <p:sldId id="419" r:id="rId60"/>
    <p:sldId id="448"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2846747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34227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453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1879889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85018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1282188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73842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302843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177755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314BE0-C02E-41E8-8D76-757E42A9603E}" type="datetimeFigureOut">
              <a:rPr lang="en-US" smtClean="0"/>
              <a:t>6/30/2021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3949016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14BE0-C02E-41E8-8D76-757E42A9603E}" type="datetimeFigureOut">
              <a:rPr lang="en-US" smtClean="0"/>
              <a:t>6/30/2021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469127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314BE0-C02E-41E8-8D76-757E42A9603E}" type="datetimeFigureOut">
              <a:rPr lang="en-US" smtClean="0"/>
              <a:t>6/30/2021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133340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314BE0-C02E-41E8-8D76-757E42A9603E}" type="datetimeFigureOut">
              <a:rPr lang="en-US" smtClean="0"/>
              <a:t>6/30/2021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2278403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314BE0-C02E-41E8-8D76-757E42A9603E}" type="datetimeFigureOut">
              <a:rPr lang="en-US" smtClean="0"/>
              <a:t>6/30/2021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3277258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314BE0-C02E-41E8-8D76-757E42A9603E}" type="datetimeFigureOut">
              <a:rPr lang="en-US" smtClean="0"/>
              <a:t>6/30/2021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3052042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314BE0-C02E-41E8-8D76-757E42A9603E}" type="datetimeFigureOut">
              <a:rPr lang="en-US" smtClean="0"/>
              <a:t>6/30/2021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11973-A613-4EF7-ACD9-EE9925E21C65}" type="slidenum">
              <a:rPr lang="en-US" smtClean="0"/>
              <a:t>‹#›</a:t>
            </a:fld>
            <a:endParaRPr lang="en-US"/>
          </a:p>
        </p:txBody>
      </p:sp>
    </p:spTree>
    <p:extLst>
      <p:ext uri="{BB962C8B-B14F-4D97-AF65-F5344CB8AC3E}">
        <p14:creationId xmlns:p14="http://schemas.microsoft.com/office/powerpoint/2010/main" val="412971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0314BE0-C02E-41E8-8D76-757E42A9603E}" type="datetimeFigureOut">
              <a:rPr lang="en-US" smtClean="0"/>
              <a:t>6/30/2021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EB11973-A613-4EF7-ACD9-EE9925E21C65}" type="slidenum">
              <a:rPr lang="en-US" smtClean="0"/>
              <a:t>‹#›</a:t>
            </a:fld>
            <a:endParaRPr lang="en-US"/>
          </a:p>
        </p:txBody>
      </p:sp>
    </p:spTree>
    <p:extLst>
      <p:ext uri="{BB962C8B-B14F-4D97-AF65-F5344CB8AC3E}">
        <p14:creationId xmlns:p14="http://schemas.microsoft.com/office/powerpoint/2010/main" val="1602324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961A-4D5A-4421-A6A6-643C01CC07B3}"/>
              </a:ext>
            </a:extLst>
          </p:cNvPr>
          <p:cNvSpPr>
            <a:spLocks noGrp="1"/>
          </p:cNvSpPr>
          <p:nvPr>
            <p:ph type="ctrTitle"/>
          </p:nvPr>
        </p:nvSpPr>
        <p:spPr/>
        <p:txBody>
          <a:bodyPr/>
          <a:lstStyle/>
          <a:p>
            <a:r>
              <a:rPr lang="en-US" dirty="0"/>
              <a:t>Normal Distribution</a:t>
            </a:r>
          </a:p>
        </p:txBody>
      </p:sp>
      <p:sp>
        <p:nvSpPr>
          <p:cNvPr id="3" name="Subtitle 2">
            <a:extLst>
              <a:ext uri="{FF2B5EF4-FFF2-40B4-BE49-F238E27FC236}">
                <a16:creationId xmlns:a16="http://schemas.microsoft.com/office/drawing/2014/main" id="{88C1227E-8936-463A-B054-FEA463569B8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15031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087894-34C0-4C5A-AF27-B405D683D1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313" y="278296"/>
            <a:ext cx="11529391" cy="6347791"/>
          </a:xfrm>
        </p:spPr>
      </p:pic>
    </p:spTree>
    <p:extLst>
      <p:ext uri="{BB962C8B-B14F-4D97-AF65-F5344CB8AC3E}">
        <p14:creationId xmlns:p14="http://schemas.microsoft.com/office/powerpoint/2010/main" val="12188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42FE-380E-4A01-B726-B1C75FA4C5F5}"/>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E1424E0B-5BD9-4CB1-97A1-9B48F33173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4612" y="1949450"/>
            <a:ext cx="7462776" cy="4195763"/>
          </a:xfrm>
        </p:spPr>
      </p:pic>
      <p:pic>
        <p:nvPicPr>
          <p:cNvPr id="11" name="Picture 10">
            <a:extLst>
              <a:ext uri="{FF2B5EF4-FFF2-40B4-BE49-F238E27FC236}">
                <a16:creationId xmlns:a16="http://schemas.microsoft.com/office/drawing/2014/main" id="{BD6905B7-C4F3-4BD8-8105-FEC01C940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13" name="Picture 12">
            <a:extLst>
              <a:ext uri="{FF2B5EF4-FFF2-40B4-BE49-F238E27FC236}">
                <a16:creationId xmlns:a16="http://schemas.microsoft.com/office/drawing/2014/main" id="{0A013831-9203-4103-8C9A-5B1E87383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15" name="Picture 14">
            <a:extLst>
              <a:ext uri="{FF2B5EF4-FFF2-40B4-BE49-F238E27FC236}">
                <a16:creationId xmlns:a16="http://schemas.microsoft.com/office/drawing/2014/main" id="{61777B86-902C-4D81-999D-5767BA172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17" name="Picture 16">
            <a:extLst>
              <a:ext uri="{FF2B5EF4-FFF2-40B4-BE49-F238E27FC236}">
                <a16:creationId xmlns:a16="http://schemas.microsoft.com/office/drawing/2014/main" id="{EF265A56-6715-4BCB-AEAF-0D1F101C1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19" name="Picture 18">
            <a:extLst>
              <a:ext uri="{FF2B5EF4-FFF2-40B4-BE49-F238E27FC236}">
                <a16:creationId xmlns:a16="http://schemas.microsoft.com/office/drawing/2014/main" id="{6B12C9AA-150F-4416-B901-FEEC85E457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21" name="Picture 20">
            <a:extLst>
              <a:ext uri="{FF2B5EF4-FFF2-40B4-BE49-F238E27FC236}">
                <a16:creationId xmlns:a16="http://schemas.microsoft.com/office/drawing/2014/main" id="{827B1386-7FEC-4333-86E4-C9FC04ACF6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23" name="Picture 22">
            <a:extLst>
              <a:ext uri="{FF2B5EF4-FFF2-40B4-BE49-F238E27FC236}">
                <a16:creationId xmlns:a16="http://schemas.microsoft.com/office/drawing/2014/main" id="{8A8D2F69-9EBA-4D72-BD52-644873CB33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25" name="Picture 24">
            <a:extLst>
              <a:ext uri="{FF2B5EF4-FFF2-40B4-BE49-F238E27FC236}">
                <a16:creationId xmlns:a16="http://schemas.microsoft.com/office/drawing/2014/main" id="{3523BEF0-997F-47BF-92D9-56F051D932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27" name="Picture 26">
            <a:extLst>
              <a:ext uri="{FF2B5EF4-FFF2-40B4-BE49-F238E27FC236}">
                <a16:creationId xmlns:a16="http://schemas.microsoft.com/office/drawing/2014/main" id="{5075753F-5D0C-4817-A15A-80C4A2ECC4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29" name="Picture 28">
            <a:extLst>
              <a:ext uri="{FF2B5EF4-FFF2-40B4-BE49-F238E27FC236}">
                <a16:creationId xmlns:a16="http://schemas.microsoft.com/office/drawing/2014/main" id="{7180243C-19B0-4B5F-859D-378281E2C4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31" name="Picture 30">
            <a:extLst>
              <a:ext uri="{FF2B5EF4-FFF2-40B4-BE49-F238E27FC236}">
                <a16:creationId xmlns:a16="http://schemas.microsoft.com/office/drawing/2014/main" id="{A6D9F401-255D-4B59-B4AD-F8005362B12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33" name="Picture 32">
            <a:extLst>
              <a:ext uri="{FF2B5EF4-FFF2-40B4-BE49-F238E27FC236}">
                <a16:creationId xmlns:a16="http://schemas.microsoft.com/office/drawing/2014/main" id="{1BFA3AE4-AB46-473E-9E0F-D992D73699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35" name="Picture 34">
            <a:extLst>
              <a:ext uri="{FF2B5EF4-FFF2-40B4-BE49-F238E27FC236}">
                <a16:creationId xmlns:a16="http://schemas.microsoft.com/office/drawing/2014/main" id="{6353411D-8958-4C1E-A48A-5F3D4A9340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37" name="Picture 36">
            <a:extLst>
              <a:ext uri="{FF2B5EF4-FFF2-40B4-BE49-F238E27FC236}">
                <a16:creationId xmlns:a16="http://schemas.microsoft.com/office/drawing/2014/main" id="{CBC6FC4E-819F-4356-B492-539E322E09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39" name="Picture 38">
            <a:extLst>
              <a:ext uri="{FF2B5EF4-FFF2-40B4-BE49-F238E27FC236}">
                <a16:creationId xmlns:a16="http://schemas.microsoft.com/office/drawing/2014/main" id="{59AF2717-B74A-4D32-AA98-F780FDE8AD7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1" name="Picture 40">
            <a:extLst>
              <a:ext uri="{FF2B5EF4-FFF2-40B4-BE49-F238E27FC236}">
                <a16:creationId xmlns:a16="http://schemas.microsoft.com/office/drawing/2014/main" id="{66EB31A9-45DB-4282-8A2A-77962017515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3" name="Picture 42">
            <a:extLst>
              <a:ext uri="{FF2B5EF4-FFF2-40B4-BE49-F238E27FC236}">
                <a16:creationId xmlns:a16="http://schemas.microsoft.com/office/drawing/2014/main" id="{20C94582-609A-4A56-82A3-B35FA5A8E2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5" name="Picture 44">
            <a:extLst>
              <a:ext uri="{FF2B5EF4-FFF2-40B4-BE49-F238E27FC236}">
                <a16:creationId xmlns:a16="http://schemas.microsoft.com/office/drawing/2014/main" id="{5F85D427-1A91-4734-A8EE-D866B59D486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7" name="Picture 46">
            <a:extLst>
              <a:ext uri="{FF2B5EF4-FFF2-40B4-BE49-F238E27FC236}">
                <a16:creationId xmlns:a16="http://schemas.microsoft.com/office/drawing/2014/main" id="{20D613C3-FEA2-4087-94F7-4ECF8E9C642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9" name="Picture 48">
            <a:extLst>
              <a:ext uri="{FF2B5EF4-FFF2-40B4-BE49-F238E27FC236}">
                <a16:creationId xmlns:a16="http://schemas.microsoft.com/office/drawing/2014/main" id="{183EA2C1-28C1-4761-8528-7AEECCBC989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51" name="Picture 50">
            <a:extLst>
              <a:ext uri="{FF2B5EF4-FFF2-40B4-BE49-F238E27FC236}">
                <a16:creationId xmlns:a16="http://schemas.microsoft.com/office/drawing/2014/main" id="{FFBC629B-A1E2-41CD-AA1C-7965EC4BDDF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53" name="Picture 52">
            <a:extLst>
              <a:ext uri="{FF2B5EF4-FFF2-40B4-BE49-F238E27FC236}">
                <a16:creationId xmlns:a16="http://schemas.microsoft.com/office/drawing/2014/main" id="{B4B05D49-C0B8-4927-BDE2-F2E436B7F24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55" name="Picture 54">
            <a:extLst>
              <a:ext uri="{FF2B5EF4-FFF2-40B4-BE49-F238E27FC236}">
                <a16:creationId xmlns:a16="http://schemas.microsoft.com/office/drawing/2014/main" id="{5123EDBC-B527-42FD-A28B-7779287130D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57" name="Picture 56">
            <a:extLst>
              <a:ext uri="{FF2B5EF4-FFF2-40B4-BE49-F238E27FC236}">
                <a16:creationId xmlns:a16="http://schemas.microsoft.com/office/drawing/2014/main" id="{E64602CB-CB25-4018-9BE3-63A5F16EC08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1304" y="41429"/>
            <a:ext cx="11860696" cy="6854653"/>
          </a:xfrm>
          <a:prstGeom prst="rect">
            <a:avLst/>
          </a:prstGeom>
        </p:spPr>
      </p:pic>
    </p:spTree>
    <p:extLst>
      <p:ext uri="{BB962C8B-B14F-4D97-AF65-F5344CB8AC3E}">
        <p14:creationId xmlns:p14="http://schemas.microsoft.com/office/powerpoint/2010/main" val="3519014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82B982-2B64-48E9-AFFF-7CEFFBFDAC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539" y="212035"/>
            <a:ext cx="11622157" cy="6400801"/>
          </a:xfrm>
        </p:spPr>
      </p:pic>
    </p:spTree>
    <p:extLst>
      <p:ext uri="{BB962C8B-B14F-4D97-AF65-F5344CB8AC3E}">
        <p14:creationId xmlns:p14="http://schemas.microsoft.com/office/powerpoint/2010/main" val="34235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5542-2AA1-4D05-A0B2-ABC280C1BC83}"/>
              </a:ext>
            </a:extLst>
          </p:cNvPr>
          <p:cNvSpPr>
            <a:spLocks noGrp="1"/>
          </p:cNvSpPr>
          <p:nvPr>
            <p:ph type="ctrTitle"/>
          </p:nvPr>
        </p:nvSpPr>
        <p:spPr>
          <a:xfrm>
            <a:off x="1033670" y="1782698"/>
            <a:ext cx="8746434" cy="1646302"/>
          </a:xfrm>
        </p:spPr>
        <p:txBody>
          <a:bodyPr/>
          <a:lstStyle/>
          <a:p>
            <a:r>
              <a:rPr lang="en-US" sz="6600" b="1" dirty="0"/>
              <a:t>Normal Distribution</a:t>
            </a:r>
          </a:p>
        </p:txBody>
      </p:sp>
    </p:spTree>
    <p:extLst>
      <p:ext uri="{BB962C8B-B14F-4D97-AF65-F5344CB8AC3E}">
        <p14:creationId xmlns:p14="http://schemas.microsoft.com/office/powerpoint/2010/main" val="3890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7851E9-25D7-482E-8C78-4F542A458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573078"/>
          </a:xfrm>
        </p:spPr>
      </p:pic>
    </p:spTree>
    <p:extLst>
      <p:ext uri="{BB962C8B-B14F-4D97-AF65-F5344CB8AC3E}">
        <p14:creationId xmlns:p14="http://schemas.microsoft.com/office/powerpoint/2010/main" val="1236230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01E0-953E-49ED-B40B-7A8F9B7CA28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403056F-0469-4673-9E80-FC564FD262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006470" cy="6858000"/>
          </a:xfrm>
        </p:spPr>
      </p:pic>
    </p:spTree>
    <p:extLst>
      <p:ext uri="{BB962C8B-B14F-4D97-AF65-F5344CB8AC3E}">
        <p14:creationId xmlns:p14="http://schemas.microsoft.com/office/powerpoint/2010/main" val="2169033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4010-1E49-4D75-A834-29A06F5496F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87432AA-6F74-47CA-8DFA-21CBF816D5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9026"/>
            <a:ext cx="11966713" cy="6698974"/>
          </a:xfrm>
        </p:spPr>
      </p:pic>
    </p:spTree>
    <p:extLst>
      <p:ext uri="{BB962C8B-B14F-4D97-AF65-F5344CB8AC3E}">
        <p14:creationId xmlns:p14="http://schemas.microsoft.com/office/powerpoint/2010/main" val="12677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C718-100A-42A1-8487-3A900DFED3C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388C8E4-9B32-483E-BD1A-25857874B6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3689"/>
            <a:ext cx="12019722" cy="6350621"/>
          </a:xfrm>
        </p:spPr>
      </p:pic>
    </p:spTree>
    <p:extLst>
      <p:ext uri="{BB962C8B-B14F-4D97-AF65-F5344CB8AC3E}">
        <p14:creationId xmlns:p14="http://schemas.microsoft.com/office/powerpoint/2010/main" val="603641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9D6F-7F61-4E59-AC53-FE16F3AC098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00A22B0-98B3-47F7-B1D9-B0D425D66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1926957" cy="6858000"/>
          </a:xfrm>
        </p:spPr>
      </p:pic>
    </p:spTree>
    <p:extLst>
      <p:ext uri="{BB962C8B-B14F-4D97-AF65-F5344CB8AC3E}">
        <p14:creationId xmlns:p14="http://schemas.microsoft.com/office/powerpoint/2010/main" val="3653625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896591-456F-43CA-87D0-A09E0864D7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032974" cy="6692348"/>
          </a:xfrm>
        </p:spPr>
      </p:pic>
    </p:spTree>
    <p:extLst>
      <p:ext uri="{BB962C8B-B14F-4D97-AF65-F5344CB8AC3E}">
        <p14:creationId xmlns:p14="http://schemas.microsoft.com/office/powerpoint/2010/main" val="3488486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3ECDA4-B40C-47A5-A60D-BDE670FA73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539" y="145774"/>
            <a:ext cx="11648661" cy="6562634"/>
          </a:xfrm>
        </p:spPr>
      </p:pic>
    </p:spTree>
    <p:extLst>
      <p:ext uri="{BB962C8B-B14F-4D97-AF65-F5344CB8AC3E}">
        <p14:creationId xmlns:p14="http://schemas.microsoft.com/office/powerpoint/2010/main" val="2513739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9B29-9D3E-4CD3-9DA8-7C7A76BBC2A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4FDB236-FB0D-4AD1-97A9-30B99DDD7D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855"/>
            <a:ext cx="12192001" cy="6858000"/>
          </a:xfrm>
        </p:spPr>
      </p:pic>
    </p:spTree>
    <p:extLst>
      <p:ext uri="{BB962C8B-B14F-4D97-AF65-F5344CB8AC3E}">
        <p14:creationId xmlns:p14="http://schemas.microsoft.com/office/powerpoint/2010/main" val="1433046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0CD999-7D0C-459B-B6D1-97DC09B555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4186450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C7ED-57D7-4CED-9356-2A899DB6E0F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30C3A6D-F50E-44AA-9B4C-EBC85B77C9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75262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1DFE-1E43-4D6A-9B33-B3AA658D980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8B0233-1D7A-49FF-9699-2B2AEC5572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391"/>
            <a:ext cx="12072730" cy="6758609"/>
          </a:xfrm>
        </p:spPr>
      </p:pic>
    </p:spTree>
    <p:extLst>
      <p:ext uri="{BB962C8B-B14F-4D97-AF65-F5344CB8AC3E}">
        <p14:creationId xmlns:p14="http://schemas.microsoft.com/office/powerpoint/2010/main" val="2214562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FA9A-00BF-4839-A24B-FA19F157645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F904FB6-E88C-4B3C-BB69-414B15BA52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3008"/>
            <a:ext cx="12192000" cy="6751983"/>
          </a:xfrm>
        </p:spPr>
      </p:pic>
    </p:spTree>
    <p:extLst>
      <p:ext uri="{BB962C8B-B14F-4D97-AF65-F5344CB8AC3E}">
        <p14:creationId xmlns:p14="http://schemas.microsoft.com/office/powerpoint/2010/main" val="3531682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57A76-5680-4CFF-8108-04A10540B8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5EB3B7A-65D8-4449-88E7-A3768D080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6018"/>
            <a:ext cx="12192000" cy="6751982"/>
          </a:xfrm>
        </p:spPr>
      </p:pic>
    </p:spTree>
    <p:extLst>
      <p:ext uri="{BB962C8B-B14F-4D97-AF65-F5344CB8AC3E}">
        <p14:creationId xmlns:p14="http://schemas.microsoft.com/office/powerpoint/2010/main" val="447990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69DA-65FD-4345-BA45-E9EC11AE983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864110B-F61B-4E98-886C-8C8203C10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252"/>
            <a:ext cx="12059478" cy="6858000"/>
          </a:xfrm>
        </p:spPr>
      </p:pic>
    </p:spTree>
    <p:extLst>
      <p:ext uri="{BB962C8B-B14F-4D97-AF65-F5344CB8AC3E}">
        <p14:creationId xmlns:p14="http://schemas.microsoft.com/office/powerpoint/2010/main" val="1001894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EBA3-C5A3-49A0-BBB2-142FB52552E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7E2DE9-19EC-4477-82E3-CD120F3B78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59526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5A80-FBFF-44F2-9606-A279426E952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25623E6-8412-4242-ABD7-11DD29A9D1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992920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B1AC-6C0B-41EB-8F9E-6B380807CC4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8E5473F-6900-4733-8C41-AFB9CA60FB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652591"/>
          </a:xfrm>
        </p:spPr>
      </p:pic>
    </p:spTree>
    <p:extLst>
      <p:ext uri="{BB962C8B-B14F-4D97-AF65-F5344CB8AC3E}">
        <p14:creationId xmlns:p14="http://schemas.microsoft.com/office/powerpoint/2010/main" val="1568600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898ECEF6-D748-4D85-9998-691E6A25DA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4" r="-1" b="-1"/>
          <a:stretch/>
        </p:blipFill>
        <p:spPr>
          <a:xfrm>
            <a:off x="20" y="1376"/>
            <a:ext cx="12191980" cy="6856624"/>
          </a:xfrm>
          <a:prstGeom prst="rect">
            <a:avLst/>
          </a:prstGeom>
        </p:spPr>
      </p:pic>
      <p:sp>
        <p:nvSpPr>
          <p:cNvPr id="2" name="Title 1">
            <a:extLst>
              <a:ext uri="{FF2B5EF4-FFF2-40B4-BE49-F238E27FC236}">
                <a16:creationId xmlns:a16="http://schemas.microsoft.com/office/drawing/2014/main" id="{C820AEF7-F968-463F-B84F-EB4777377706}"/>
              </a:ext>
            </a:extLst>
          </p:cNvPr>
          <p:cNvSpPr>
            <a:spLocks noGrp="1"/>
          </p:cNvSpPr>
          <p:nvPr>
            <p:ph type="ctrTitle"/>
          </p:nvPr>
        </p:nvSpPr>
        <p:spPr>
          <a:xfrm>
            <a:off x="996275" y="156477"/>
            <a:ext cx="10190071" cy="1515091"/>
          </a:xfrm>
        </p:spPr>
        <p:txBody>
          <a:bodyPr anchor="b">
            <a:normAutofit/>
          </a:bodyPr>
          <a:lstStyle/>
          <a:p>
            <a:endParaRPr lang="en-US" sz="5400">
              <a:solidFill>
                <a:srgbClr val="FFFFFF"/>
              </a:solidFill>
            </a:endParaRPr>
          </a:p>
        </p:txBody>
      </p:sp>
      <p:sp>
        <p:nvSpPr>
          <p:cNvPr id="3" name="Subtitle 2">
            <a:extLst>
              <a:ext uri="{FF2B5EF4-FFF2-40B4-BE49-F238E27FC236}">
                <a16:creationId xmlns:a16="http://schemas.microsoft.com/office/drawing/2014/main" id="{2388ED2F-4EBD-48CB-AEC5-BE567EF7D037}"/>
              </a:ext>
            </a:extLst>
          </p:cNvPr>
          <p:cNvSpPr>
            <a:spLocks noGrp="1"/>
          </p:cNvSpPr>
          <p:nvPr>
            <p:ph type="subTitle" idx="1"/>
          </p:nvPr>
        </p:nvSpPr>
        <p:spPr>
          <a:xfrm>
            <a:off x="1218708" y="1856479"/>
            <a:ext cx="9781327" cy="887671"/>
          </a:xfrm>
        </p:spPr>
        <p:txBody>
          <a:bodyPr anchor="t">
            <a:normAutofit/>
          </a:bodyPr>
          <a:lstStyle/>
          <a:p>
            <a:endParaRPr lang="en-US" sz="2200">
              <a:solidFill>
                <a:srgbClr val="FFFFFF"/>
              </a:solidFill>
            </a:endParaRPr>
          </a:p>
        </p:txBody>
      </p:sp>
      <p:pic>
        <p:nvPicPr>
          <p:cNvPr id="6" name="Picture 5">
            <a:extLst>
              <a:ext uri="{FF2B5EF4-FFF2-40B4-BE49-F238E27FC236}">
                <a16:creationId xmlns:a16="http://schemas.microsoft.com/office/drawing/2014/main" id="{B523A588-FB1D-4FB3-991F-A4B0408EF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54946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74F2-68FD-4E28-A46F-2342A8F8F7E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2D3D676-B7B9-453E-A5E2-D0E7C739D1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751983"/>
          </a:xfrm>
        </p:spPr>
      </p:pic>
    </p:spTree>
    <p:extLst>
      <p:ext uri="{BB962C8B-B14F-4D97-AF65-F5344CB8AC3E}">
        <p14:creationId xmlns:p14="http://schemas.microsoft.com/office/powerpoint/2010/main" val="4202609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D50B-DA24-4DC0-9757-072A87D667B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AA62B5-DE40-44C3-A38C-284DB995DB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5774"/>
            <a:ext cx="12192000" cy="7003774"/>
          </a:xfrm>
        </p:spPr>
      </p:pic>
    </p:spTree>
    <p:extLst>
      <p:ext uri="{BB962C8B-B14F-4D97-AF65-F5344CB8AC3E}">
        <p14:creationId xmlns:p14="http://schemas.microsoft.com/office/powerpoint/2010/main" val="4180909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9F0-1BDF-401A-8925-40A95F0FD7D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3E5FE05-55D7-489A-BCC8-914335F12D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97148"/>
          </a:xfrm>
        </p:spPr>
      </p:pic>
    </p:spTree>
    <p:extLst>
      <p:ext uri="{BB962C8B-B14F-4D97-AF65-F5344CB8AC3E}">
        <p14:creationId xmlns:p14="http://schemas.microsoft.com/office/powerpoint/2010/main" val="728554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20CB2-0120-4604-AF1E-D96F2B222F7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0DA0265-3E33-4986-86E7-FE9FD9220E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23399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893B-4CAB-4A42-92D9-E89BA3F2FF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B6175FC-7F00-4F93-8A25-95969CD726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665243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2519-781A-499A-A073-3FA2B750A61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847DEAB-412A-4B03-9012-73D7FE1305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7036904"/>
          </a:xfrm>
        </p:spPr>
      </p:pic>
    </p:spTree>
    <p:extLst>
      <p:ext uri="{BB962C8B-B14F-4D97-AF65-F5344CB8AC3E}">
        <p14:creationId xmlns:p14="http://schemas.microsoft.com/office/powerpoint/2010/main" val="4016677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448E-4C33-461B-A210-E381E244851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05F118D-5499-40BC-A3F0-9A54B4CDEC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275752" cy="6858000"/>
          </a:xfrm>
        </p:spPr>
      </p:pic>
    </p:spTree>
    <p:extLst>
      <p:ext uri="{BB962C8B-B14F-4D97-AF65-F5344CB8AC3E}">
        <p14:creationId xmlns:p14="http://schemas.microsoft.com/office/powerpoint/2010/main" val="2342781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E5CE-D42C-49ED-8AFD-8FA36E0DF10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E5B088D-EAD3-4DBC-AE1A-4C121A3920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72278"/>
            <a:ext cx="12085982" cy="6685722"/>
          </a:xfrm>
        </p:spPr>
      </p:pic>
    </p:spTree>
    <p:extLst>
      <p:ext uri="{BB962C8B-B14F-4D97-AF65-F5344CB8AC3E}">
        <p14:creationId xmlns:p14="http://schemas.microsoft.com/office/powerpoint/2010/main" val="2821921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0E89-40CB-4718-B66A-0E61511ED67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FC1914D-051B-4E04-9008-8DB933C598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25068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C8AE-AC70-47F9-80B2-47BA986E9D3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D3497C7-6851-4600-9891-76B405CD6A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521" y="0"/>
            <a:ext cx="11926957" cy="6745357"/>
          </a:xfrm>
        </p:spPr>
      </p:pic>
    </p:spTree>
    <p:extLst>
      <p:ext uri="{BB962C8B-B14F-4D97-AF65-F5344CB8AC3E}">
        <p14:creationId xmlns:p14="http://schemas.microsoft.com/office/powerpoint/2010/main" val="1484161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5ACD6F-EB04-4950-88AF-4BA851A0B3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295" y="198784"/>
            <a:ext cx="11714922" cy="6506816"/>
          </a:xfrm>
        </p:spPr>
      </p:pic>
    </p:spTree>
    <p:extLst>
      <p:ext uri="{BB962C8B-B14F-4D97-AF65-F5344CB8AC3E}">
        <p14:creationId xmlns:p14="http://schemas.microsoft.com/office/powerpoint/2010/main" val="757578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A1508-CEA1-4A8C-BB5B-7616372AC53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B549ADB-CBD4-4F13-9C38-6C61087D7E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2034"/>
            <a:ext cx="12075250" cy="6778487"/>
          </a:xfrm>
        </p:spPr>
      </p:pic>
    </p:spTree>
    <p:extLst>
      <p:ext uri="{BB962C8B-B14F-4D97-AF65-F5344CB8AC3E}">
        <p14:creationId xmlns:p14="http://schemas.microsoft.com/office/powerpoint/2010/main" val="2660325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ABE11-CB48-4ADE-88B2-B606E5991E4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790119C-C550-4AE6-9702-048504EE1C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18" y="0"/>
            <a:ext cx="12298017" cy="6858000"/>
          </a:xfrm>
        </p:spPr>
      </p:pic>
    </p:spTree>
    <p:extLst>
      <p:ext uri="{BB962C8B-B14F-4D97-AF65-F5344CB8AC3E}">
        <p14:creationId xmlns:p14="http://schemas.microsoft.com/office/powerpoint/2010/main" val="3732389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388D-F92F-4041-9ED0-BAF66D0FBA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508B8FC-2EE3-458D-9480-B93DE0491C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Tree>
    <p:extLst>
      <p:ext uri="{BB962C8B-B14F-4D97-AF65-F5344CB8AC3E}">
        <p14:creationId xmlns:p14="http://schemas.microsoft.com/office/powerpoint/2010/main" val="2896298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7487-EF7E-4B38-9D3B-D5EA1404F626}"/>
              </a:ext>
            </a:extLst>
          </p:cNvPr>
          <p:cNvSpPr>
            <a:spLocks noGrp="1"/>
          </p:cNvSpPr>
          <p:nvPr>
            <p:ph type="title"/>
          </p:nvPr>
        </p:nvSpPr>
        <p:spPr>
          <a:xfrm>
            <a:off x="1669774" y="2425148"/>
            <a:ext cx="8110330" cy="1320800"/>
          </a:xfrm>
        </p:spPr>
        <p:txBody>
          <a:bodyPr>
            <a:normAutofit/>
          </a:bodyPr>
          <a:lstStyle/>
          <a:p>
            <a:r>
              <a:rPr lang="en-US" sz="6000" b="1" dirty="0">
                <a:solidFill>
                  <a:srgbClr val="FF0000"/>
                </a:solidFill>
              </a:rPr>
              <a:t>Numerical Problems</a:t>
            </a:r>
          </a:p>
        </p:txBody>
      </p:sp>
    </p:spTree>
    <p:extLst>
      <p:ext uri="{BB962C8B-B14F-4D97-AF65-F5344CB8AC3E}">
        <p14:creationId xmlns:p14="http://schemas.microsoft.com/office/powerpoint/2010/main" val="3984429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AC9B45-6CDD-4604-B8A8-CD825EC45053}"/>
              </a:ext>
            </a:extLst>
          </p:cNvPr>
          <p:cNvSpPr>
            <a:spLocks noGrp="1"/>
          </p:cNvSpPr>
          <p:nvPr>
            <p:ph idx="1"/>
          </p:nvPr>
        </p:nvSpPr>
        <p:spPr>
          <a:xfrm>
            <a:off x="450574" y="715617"/>
            <a:ext cx="10707755" cy="5817705"/>
          </a:xfrm>
        </p:spPr>
        <p:txBody>
          <a:bodyPr>
            <a:normAutofit/>
          </a:bodyPr>
          <a:lstStyle/>
          <a:p>
            <a:pPr marL="0" indent="0" algn="just">
              <a:buNone/>
            </a:pPr>
            <a:r>
              <a:rPr lang="en-US" sz="3200" b="1" dirty="0">
                <a:solidFill>
                  <a:srgbClr val="FF0000"/>
                </a:solidFill>
              </a:rPr>
              <a:t>Q1</a:t>
            </a:r>
            <a:r>
              <a:rPr lang="en-US" sz="3200" b="1" dirty="0"/>
              <a:t>. </a:t>
            </a:r>
            <a:r>
              <a:rPr lang="en-US" sz="2800" dirty="0"/>
              <a:t>Find the probabilities of random variable having the standard normal distribution will take on a value a) between 0.87 and 1.28 b) between -0.34 and 0.62 c) greater than 0.85 d) greater than -0.65 e) less than -0.8 f) between 0 and 2.34 g) less than -0.84 or greater than 2.08</a:t>
            </a:r>
          </a:p>
          <a:p>
            <a:pPr marL="0" indent="0" algn="just">
              <a:buNone/>
            </a:pPr>
            <a:r>
              <a:rPr lang="en-US" sz="2800" dirty="0">
                <a:solidFill>
                  <a:srgbClr val="FF0000"/>
                </a:solidFill>
              </a:rPr>
              <a:t>Q2</a:t>
            </a:r>
            <a:r>
              <a:rPr lang="en-US" sz="2800" dirty="0"/>
              <a:t>. Given a normal distribution with mean= 220 and </a:t>
            </a:r>
            <a:r>
              <a:rPr lang="en-US" sz="2800" dirty="0" err="1"/>
              <a:t>sd</a:t>
            </a:r>
            <a:r>
              <a:rPr lang="en-US" sz="2800" dirty="0"/>
              <a:t>= 20. Find the probability that a) P(x&gt;180) b) P(X&lt; 220) c) P(160&lt;x&lt;240) </a:t>
            </a:r>
          </a:p>
          <a:p>
            <a:pPr marL="0" indent="0" algn="just">
              <a:buNone/>
            </a:pPr>
            <a:r>
              <a:rPr lang="en-US" sz="2800" dirty="0"/>
              <a:t>d) P(x&gt; 220) e) P(x&lt;180 or X&gt; 220) f) 10% of the values are less than what x values?</a:t>
            </a:r>
          </a:p>
        </p:txBody>
      </p:sp>
    </p:spTree>
    <p:extLst>
      <p:ext uri="{BB962C8B-B14F-4D97-AF65-F5344CB8AC3E}">
        <p14:creationId xmlns:p14="http://schemas.microsoft.com/office/powerpoint/2010/main" val="2153364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7CFB1D-FD68-4502-B961-66F0217690A3}"/>
              </a:ext>
            </a:extLst>
          </p:cNvPr>
          <p:cNvSpPr>
            <a:spLocks noGrp="1"/>
          </p:cNvSpPr>
          <p:nvPr>
            <p:ph idx="1"/>
          </p:nvPr>
        </p:nvSpPr>
        <p:spPr>
          <a:xfrm>
            <a:off x="677334" y="845127"/>
            <a:ext cx="10900150" cy="5196235"/>
          </a:xfrm>
        </p:spPr>
        <p:txBody>
          <a:bodyPr>
            <a:normAutofit/>
          </a:bodyPr>
          <a:lstStyle/>
          <a:p>
            <a:pPr marL="0" indent="0" algn="just">
              <a:buNone/>
            </a:pPr>
            <a:r>
              <a:rPr lang="en-US" sz="2800" b="1" dirty="0">
                <a:solidFill>
                  <a:srgbClr val="FF0000"/>
                </a:solidFill>
              </a:rPr>
              <a:t>Q3</a:t>
            </a:r>
            <a:r>
              <a:rPr lang="en-US" sz="2000" b="1" dirty="0">
                <a:solidFill>
                  <a:srgbClr val="FF0000"/>
                </a:solidFill>
              </a:rPr>
              <a:t>. </a:t>
            </a:r>
            <a:r>
              <a:rPr lang="en-US" sz="2400" dirty="0"/>
              <a:t>The weight (kg) of all students in a university is normally distributed with mean of 67.55kg and standard deviation of 2.02kg.</a:t>
            </a:r>
          </a:p>
          <a:p>
            <a:pPr marL="0" indent="0" algn="just">
              <a:buNone/>
            </a:pPr>
            <a:r>
              <a:rPr lang="en-US" sz="2400" dirty="0"/>
              <a:t>Answer the following questions, giving answers correct to 4 decimal places.</a:t>
            </a:r>
          </a:p>
          <a:p>
            <a:pPr marL="0" indent="0" algn="just">
              <a:buNone/>
            </a:pPr>
            <a:r>
              <a:rPr lang="en-US" sz="2400" dirty="0" err="1"/>
              <a:t>i</a:t>
            </a:r>
            <a:r>
              <a:rPr lang="en-US" sz="2400" dirty="0"/>
              <a:t>. Calculate the probability that probability that the weight of a randomly selected student is more than 65.8kg. </a:t>
            </a:r>
          </a:p>
          <a:p>
            <a:pPr marL="0" indent="0" algn="just">
              <a:buNone/>
            </a:pPr>
            <a:r>
              <a:rPr lang="en-US" sz="2400" dirty="0"/>
              <a:t>ii. Calculate the probability that the weight of a randomly selected student is between 63.9kg and 69.2kg. </a:t>
            </a:r>
          </a:p>
          <a:p>
            <a:pPr marL="0" indent="0" algn="just">
              <a:buNone/>
            </a:pPr>
            <a:r>
              <a:rPr lang="en-US" sz="2400" dirty="0"/>
              <a:t>iii. Find the minimum weight of top 2.5% of the student. </a:t>
            </a:r>
          </a:p>
          <a:p>
            <a:pPr marL="0" indent="0">
              <a:buNone/>
            </a:pPr>
            <a:endParaRPr lang="en-US" dirty="0"/>
          </a:p>
        </p:txBody>
      </p:sp>
    </p:spTree>
    <p:extLst>
      <p:ext uri="{BB962C8B-B14F-4D97-AF65-F5344CB8AC3E}">
        <p14:creationId xmlns:p14="http://schemas.microsoft.com/office/powerpoint/2010/main" val="33658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2EC137-727D-4392-AB6D-22622E155654}"/>
              </a:ext>
            </a:extLst>
          </p:cNvPr>
          <p:cNvSpPr>
            <a:spLocks noGrp="1"/>
          </p:cNvSpPr>
          <p:nvPr>
            <p:ph idx="1"/>
          </p:nvPr>
        </p:nvSpPr>
        <p:spPr>
          <a:xfrm>
            <a:off x="677334" y="397565"/>
            <a:ext cx="10918318" cy="5643797"/>
          </a:xfrm>
        </p:spPr>
        <p:txBody>
          <a:bodyPr>
            <a:normAutofit/>
          </a:bodyPr>
          <a:lstStyle/>
          <a:p>
            <a:pPr marL="0" indent="0" algn="just">
              <a:buNone/>
            </a:pPr>
            <a:r>
              <a:rPr lang="en-US" sz="3200" b="1" dirty="0">
                <a:solidFill>
                  <a:srgbClr val="FF0000"/>
                </a:solidFill>
              </a:rPr>
              <a:t>Q4. </a:t>
            </a:r>
            <a:r>
              <a:rPr lang="en-US" sz="2800" b="1" dirty="0"/>
              <a:t>I</a:t>
            </a:r>
            <a:r>
              <a:rPr lang="en-US" sz="2800" dirty="0"/>
              <a:t>ncomes of a group of 10000 employees were found to be normally distributed with mean Rs 1520 and standard deviation Rs 160. Find a)highest income of poorest 2000 employees b) lowest income of richest 1000 employees.</a:t>
            </a:r>
          </a:p>
          <a:p>
            <a:pPr marL="0" indent="0" algn="just">
              <a:buNone/>
            </a:pPr>
            <a:r>
              <a:rPr lang="en-US" sz="2800" b="1" dirty="0">
                <a:solidFill>
                  <a:srgbClr val="FF0000"/>
                </a:solidFill>
              </a:rPr>
              <a:t>Q5</a:t>
            </a:r>
            <a:r>
              <a:rPr lang="en-US" sz="2800" b="1" dirty="0"/>
              <a:t>. T</a:t>
            </a:r>
            <a:r>
              <a:rPr lang="en-US" sz="2800" dirty="0"/>
              <a:t>he daily wages of </a:t>
            </a:r>
            <a:r>
              <a:rPr lang="en-US" sz="2800" dirty="0">
                <a:solidFill>
                  <a:srgbClr val="FF0000"/>
                </a:solidFill>
              </a:rPr>
              <a:t>6000</a:t>
            </a:r>
            <a:r>
              <a:rPr lang="en-US" sz="2800" dirty="0"/>
              <a:t> </a:t>
            </a:r>
            <a:r>
              <a:rPr lang="en-US" sz="2800" dirty="0" err="1"/>
              <a:t>workermen</a:t>
            </a:r>
            <a:r>
              <a:rPr lang="en-US" sz="2800" dirty="0"/>
              <a:t> are normally distributed around mean of Rs 1200 and </a:t>
            </a:r>
            <a:r>
              <a:rPr lang="en-US" sz="2800" dirty="0" err="1"/>
              <a:t>sd</a:t>
            </a:r>
            <a:r>
              <a:rPr lang="en-US" sz="2800" dirty="0"/>
              <a:t> Rs. 400. Assuming that  the distribution to be normal approximate a) the % of workers getting wages above Rs. 1600 b) number of workers getting wages between Rs. 400 and Rs. 800. </a:t>
            </a:r>
          </a:p>
        </p:txBody>
      </p:sp>
    </p:spTree>
    <p:extLst>
      <p:ext uri="{BB962C8B-B14F-4D97-AF65-F5344CB8AC3E}">
        <p14:creationId xmlns:p14="http://schemas.microsoft.com/office/powerpoint/2010/main" val="2187435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27FF85-495F-4A8D-9D6B-BB1FCBBAF133}"/>
              </a:ext>
            </a:extLst>
          </p:cNvPr>
          <p:cNvSpPr>
            <a:spLocks noGrp="1"/>
          </p:cNvSpPr>
          <p:nvPr>
            <p:ph idx="1"/>
          </p:nvPr>
        </p:nvSpPr>
        <p:spPr>
          <a:xfrm>
            <a:off x="677333" y="457201"/>
            <a:ext cx="10891211" cy="5584162"/>
          </a:xfrm>
        </p:spPr>
        <p:txBody>
          <a:bodyPr>
            <a:normAutofit/>
          </a:bodyPr>
          <a:lstStyle/>
          <a:p>
            <a:pPr marL="0" indent="0" algn="just">
              <a:buNone/>
            </a:pPr>
            <a:r>
              <a:rPr lang="en-US" sz="2800" dirty="0">
                <a:solidFill>
                  <a:srgbClr val="FF0000"/>
                </a:solidFill>
              </a:rPr>
              <a:t>Q6. </a:t>
            </a:r>
            <a:r>
              <a:rPr lang="en-US" sz="2800" dirty="0"/>
              <a:t>Kathmandu municipality puts </a:t>
            </a:r>
            <a:r>
              <a:rPr lang="en-US" sz="2800" dirty="0">
                <a:solidFill>
                  <a:srgbClr val="FF0000"/>
                </a:solidFill>
              </a:rPr>
              <a:t>10000</a:t>
            </a:r>
            <a:r>
              <a:rPr lang="en-US" sz="2800" dirty="0"/>
              <a:t> light bulbs on the streets of a city. If lives of bulbs follow a normal distribution with a mean of 60 days and a standard deviation of 20 days, how many bulbs will have to be replaced after a) 40 days b) 80 days?</a:t>
            </a:r>
          </a:p>
          <a:p>
            <a:pPr marL="0" indent="0" algn="just">
              <a:buNone/>
            </a:pPr>
            <a:r>
              <a:rPr lang="en-US" sz="2800" b="1" dirty="0">
                <a:solidFill>
                  <a:srgbClr val="FF0000"/>
                </a:solidFill>
              </a:rPr>
              <a:t>Q7. </a:t>
            </a:r>
            <a:r>
              <a:rPr lang="en-US" sz="2800" dirty="0"/>
              <a:t>The IQ (intelligent quotient) score of all the people in a particular country follows a normal  distribution, with an average of 100 and a standard deviation of 15. Let </a:t>
            </a:r>
            <a:r>
              <a:rPr lang="en-US" sz="2800" i="1" dirty="0"/>
              <a:t>X</a:t>
            </a:r>
            <a:r>
              <a:rPr lang="en-US" sz="2800" dirty="0"/>
              <a:t> be the random variable that represents the IQ score of a person in that country. Hence,(</a:t>
            </a:r>
            <a:r>
              <a:rPr lang="en-US" sz="2800" dirty="0" err="1"/>
              <a:t>i</a:t>
            </a:r>
            <a:r>
              <a:rPr lang="en-US" sz="2800" dirty="0"/>
              <a:t>) What is the probability that a randomly selected person has an IQ score between 85 and 110?</a:t>
            </a:r>
          </a:p>
          <a:p>
            <a:pPr marL="0" indent="0" algn="just">
              <a:buNone/>
            </a:pPr>
            <a:endParaRPr lang="en-US" sz="2800" dirty="0"/>
          </a:p>
        </p:txBody>
      </p:sp>
    </p:spTree>
    <p:extLst>
      <p:ext uri="{BB962C8B-B14F-4D97-AF65-F5344CB8AC3E}">
        <p14:creationId xmlns:p14="http://schemas.microsoft.com/office/powerpoint/2010/main" val="3454226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2188C-37B0-45CA-AFCB-17E730266D0D}"/>
              </a:ext>
            </a:extLst>
          </p:cNvPr>
          <p:cNvSpPr>
            <a:spLocks noGrp="1"/>
          </p:cNvSpPr>
          <p:nvPr>
            <p:ph idx="1"/>
          </p:nvPr>
        </p:nvSpPr>
        <p:spPr>
          <a:xfrm>
            <a:off x="317115" y="332119"/>
            <a:ext cx="11289866" cy="5722317"/>
          </a:xfrm>
        </p:spPr>
        <p:txBody>
          <a:bodyPr>
            <a:normAutofit/>
          </a:bodyPr>
          <a:lstStyle/>
          <a:p>
            <a:pPr marL="0" indent="0" algn="just">
              <a:buNone/>
            </a:pPr>
            <a:r>
              <a:rPr lang="en-US" sz="2400" dirty="0">
                <a:solidFill>
                  <a:srgbClr val="FF0000"/>
                </a:solidFill>
              </a:rPr>
              <a:t>Q8</a:t>
            </a:r>
            <a:r>
              <a:rPr lang="en-US" sz="2400" dirty="0"/>
              <a:t>. A sample of 600 dry battery cells tested to find the length of life produced the following results. Mean= 12 hours and </a:t>
            </a:r>
            <a:r>
              <a:rPr lang="en-US" sz="2400" dirty="0" err="1"/>
              <a:t>sd</a:t>
            </a:r>
            <a:r>
              <a:rPr lang="en-US" sz="2400" dirty="0"/>
              <a:t>= 2.5 hours. Assuming the data to be normally distributed. Find the number of battery cells that are expected to have life a) more than 15 hours b) between 14 and 16 hours c) less than 6 hours. </a:t>
            </a:r>
          </a:p>
          <a:p>
            <a:pPr marL="0" indent="0" algn="just">
              <a:buNone/>
            </a:pPr>
            <a:r>
              <a:rPr lang="en-US" sz="2400" dirty="0">
                <a:solidFill>
                  <a:srgbClr val="FF0000"/>
                </a:solidFill>
              </a:rPr>
              <a:t>Q9</a:t>
            </a:r>
            <a:r>
              <a:rPr lang="en-US" sz="2400" dirty="0"/>
              <a:t>. In a normal distribution, 31% of the items are under 45 and 8% are over 64. Find the mean and </a:t>
            </a:r>
            <a:r>
              <a:rPr lang="en-US" sz="2400" dirty="0" err="1"/>
              <a:t>sd</a:t>
            </a:r>
            <a:r>
              <a:rPr lang="en-US" sz="2400" dirty="0"/>
              <a:t> of the distribution. </a:t>
            </a:r>
          </a:p>
          <a:p>
            <a:pPr marL="0" indent="0" algn="just">
              <a:buNone/>
            </a:pPr>
            <a:r>
              <a:rPr lang="en-US" sz="2400" dirty="0">
                <a:solidFill>
                  <a:srgbClr val="FF0000"/>
                </a:solidFill>
              </a:rPr>
              <a:t>Q10. </a:t>
            </a:r>
            <a:r>
              <a:rPr lang="en-US" sz="2400" dirty="0"/>
              <a:t>In a normal distribution, 7% of the items are under 35 and 89% are under 63. Find the mean and </a:t>
            </a:r>
            <a:r>
              <a:rPr lang="en-US" sz="2400" dirty="0" err="1"/>
              <a:t>sd</a:t>
            </a:r>
            <a:r>
              <a:rPr lang="en-US" sz="2400" dirty="0"/>
              <a:t> of the distribution. </a:t>
            </a:r>
          </a:p>
          <a:p>
            <a:pPr marL="0" indent="0" algn="just">
              <a:buNone/>
            </a:pPr>
            <a:r>
              <a:rPr lang="en-US" sz="2400" dirty="0">
                <a:solidFill>
                  <a:srgbClr val="FF0000"/>
                </a:solidFill>
              </a:rPr>
              <a:t>Q11. </a:t>
            </a:r>
            <a:r>
              <a:rPr lang="en-US" sz="2400" dirty="0"/>
              <a:t>The marks obtained by 1000 students in an examination are known to be normally distributed. If 15% of the students get less than 30 marks and 10% of the students got over 90, find the mean and variance of the distribution.</a:t>
            </a:r>
          </a:p>
        </p:txBody>
      </p:sp>
    </p:spTree>
    <p:extLst>
      <p:ext uri="{BB962C8B-B14F-4D97-AF65-F5344CB8AC3E}">
        <p14:creationId xmlns:p14="http://schemas.microsoft.com/office/powerpoint/2010/main" val="269678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http://value-at-risk.net/wp-content/uploads/2012/02/exhibit_3_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99" y="4008210"/>
            <a:ext cx="7301345" cy="258309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a:extLst>
              <a:ext uri="{FF2B5EF4-FFF2-40B4-BE49-F238E27FC236}">
                <a16:creationId xmlns:a16="http://schemas.microsoft.com/office/drawing/2014/main" id="{2AE60500-3B2E-4CCE-8660-33423545912D}"/>
              </a:ext>
            </a:extLst>
          </p:cNvPr>
          <p:cNvSpPr>
            <a:spLocks noGrp="1"/>
          </p:cNvSpPr>
          <p:nvPr>
            <p:ph type="subTitle" idx="1"/>
          </p:nvPr>
        </p:nvSpPr>
        <p:spPr>
          <a:xfrm>
            <a:off x="1507067" y="3893127"/>
            <a:ext cx="7766936" cy="1254605"/>
          </a:xfrm>
        </p:spPr>
        <p:txBody>
          <a:bodyPr/>
          <a:lstStyle/>
          <a:p>
            <a:endParaRPr lang="en-US" dirty="0"/>
          </a:p>
        </p:txBody>
      </p:sp>
      <p:sp>
        <p:nvSpPr>
          <p:cNvPr id="8" name="TextBox 7">
            <a:extLst>
              <a:ext uri="{FF2B5EF4-FFF2-40B4-BE49-F238E27FC236}">
                <a16:creationId xmlns:a16="http://schemas.microsoft.com/office/drawing/2014/main" id="{D8F02EA2-EBF3-455F-A477-ED11D9C1D4B2}"/>
              </a:ext>
            </a:extLst>
          </p:cNvPr>
          <p:cNvSpPr txBox="1"/>
          <p:nvPr/>
        </p:nvSpPr>
        <p:spPr>
          <a:xfrm>
            <a:off x="983673" y="1548979"/>
            <a:ext cx="9448800" cy="2031325"/>
          </a:xfrm>
          <a:prstGeom prst="rect">
            <a:avLst/>
          </a:prstGeom>
          <a:noFill/>
        </p:spPr>
        <p:txBody>
          <a:bodyPr wrap="square">
            <a:spAutoFit/>
          </a:bodyPr>
          <a:lstStyle/>
          <a:p>
            <a:pPr algn="just"/>
            <a:r>
              <a:rPr lang="en-US" dirty="0"/>
              <a:t>Central limits theorem states that the sampling distribution of the sample means approximately follows a normal distribution for a sufficiently large sample regardless of the distribution of the population (whether it is normal or not) from which samples are drawn.</a:t>
            </a:r>
          </a:p>
          <a:p>
            <a:pPr algn="just"/>
            <a:r>
              <a:rPr lang="en-US" dirty="0"/>
              <a:t>For a sufficiently large sample, sample mean (x̄) follows normal distribution with mean = </a:t>
            </a:r>
            <a:r>
              <a:rPr lang="el-GR" b="0" i="0" dirty="0">
                <a:solidFill>
                  <a:srgbClr val="202124"/>
                </a:solidFill>
                <a:effectLst/>
                <a:latin typeface="arial" panose="020B0604020202020204" pitchFamily="34" charset="0"/>
              </a:rPr>
              <a:t>μ</a:t>
            </a:r>
            <a:r>
              <a:rPr lang="en-US" b="0" i="0" dirty="0">
                <a:solidFill>
                  <a:srgbClr val="202124"/>
                </a:solidFill>
                <a:effectLst/>
                <a:latin typeface="arial" panose="020B0604020202020204" pitchFamily="34" charset="0"/>
              </a:rPr>
              <a:t> </a:t>
            </a:r>
            <a:r>
              <a:rPr lang="en-US" dirty="0"/>
              <a:t>and variance= </a:t>
            </a:r>
            <a:r>
              <a:rPr lang="el-GR" b="0" i="0" dirty="0">
                <a:solidFill>
                  <a:srgbClr val="202124"/>
                </a:solidFill>
                <a:effectLst/>
                <a:latin typeface="arial" panose="020B0604020202020204" pitchFamily="34" charset="0"/>
              </a:rPr>
              <a:t>σ</a:t>
            </a:r>
            <a:r>
              <a:rPr lang="el-GR" b="0" i="0" baseline="30000" dirty="0">
                <a:solidFill>
                  <a:srgbClr val="202124"/>
                </a:solidFill>
                <a:effectLst/>
                <a:latin typeface="arial" panose="020B0604020202020204" pitchFamily="34" charset="0"/>
              </a:rPr>
              <a:t>2</a:t>
            </a:r>
            <a:r>
              <a:rPr lang="en-US" dirty="0"/>
              <a:t>/n then </a:t>
            </a:r>
          </a:p>
          <a:p>
            <a:pPr marL="0" indent="0" algn="just">
              <a:buNone/>
            </a:pPr>
            <a:r>
              <a:rPr lang="en-US" dirty="0">
                <a:solidFill>
                  <a:srgbClr val="FF0000"/>
                </a:solidFill>
              </a:rPr>
              <a:t>Z=(x̄ - </a:t>
            </a:r>
            <a:r>
              <a:rPr lang="el-GR" dirty="0">
                <a:solidFill>
                  <a:srgbClr val="FF0000"/>
                </a:solidFill>
              </a:rPr>
              <a:t>μ</a:t>
            </a:r>
            <a:r>
              <a:rPr lang="en-US" dirty="0">
                <a:solidFill>
                  <a:srgbClr val="FF0000"/>
                </a:solidFill>
              </a:rPr>
              <a:t>)/(</a:t>
            </a:r>
            <a:r>
              <a:rPr lang="el-GR" dirty="0">
                <a:solidFill>
                  <a:srgbClr val="FF0000"/>
                </a:solidFill>
              </a:rPr>
              <a:t>σ</a:t>
            </a:r>
            <a:r>
              <a:rPr lang="en-US" dirty="0">
                <a:solidFill>
                  <a:srgbClr val="FF0000"/>
                </a:solidFill>
              </a:rPr>
              <a:t>/√n)</a:t>
            </a:r>
          </a:p>
        </p:txBody>
      </p:sp>
      <p:sp>
        <p:nvSpPr>
          <p:cNvPr id="9" name="Title 1">
            <a:extLst>
              <a:ext uri="{FF2B5EF4-FFF2-40B4-BE49-F238E27FC236}">
                <a16:creationId xmlns:a16="http://schemas.microsoft.com/office/drawing/2014/main" id="{DC736B9D-5E88-4ADC-AE61-46CA45858F8D}"/>
              </a:ext>
            </a:extLst>
          </p:cNvPr>
          <p:cNvSpPr txBox="1">
            <a:spLocks/>
          </p:cNvSpPr>
          <p:nvPr/>
        </p:nvSpPr>
        <p:spPr>
          <a:xfrm>
            <a:off x="344825" y="105411"/>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a:solidFill>
                  <a:srgbClr val="FF0000"/>
                </a:solidFill>
              </a:rPr>
              <a:t>Central Limit Theorem</a:t>
            </a:r>
          </a:p>
        </p:txBody>
      </p:sp>
    </p:spTree>
    <p:extLst>
      <p:ext uri="{BB962C8B-B14F-4D97-AF65-F5344CB8AC3E}">
        <p14:creationId xmlns:p14="http://schemas.microsoft.com/office/powerpoint/2010/main" val="2723207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0CE323-0327-4A18-B17D-86DA8A7FA9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288" y="265042"/>
            <a:ext cx="11754678" cy="6414053"/>
          </a:xfrm>
        </p:spPr>
      </p:pic>
    </p:spTree>
    <p:extLst>
      <p:ext uri="{BB962C8B-B14F-4D97-AF65-F5344CB8AC3E}">
        <p14:creationId xmlns:p14="http://schemas.microsoft.com/office/powerpoint/2010/main" val="3080480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entral Limit Theorem Simplified! | by Seema Singh | Medium">
            <a:extLst>
              <a:ext uri="{FF2B5EF4-FFF2-40B4-BE49-F238E27FC236}">
                <a16:creationId xmlns:a16="http://schemas.microsoft.com/office/drawing/2014/main" id="{D43D7781-75AB-4C92-8CBE-05E8579C07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6583" y="609600"/>
            <a:ext cx="10661072" cy="563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605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File:Dice sum central limit theorem.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382" y="228600"/>
            <a:ext cx="7764318"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722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6.5 central limit">
            <a:extLst>
              <a:ext uri="{FF2B5EF4-FFF2-40B4-BE49-F238E27FC236}">
                <a16:creationId xmlns:a16="http://schemas.microsoft.com/office/drawing/2014/main" id="{C0E8CAD4-5D02-4365-8CDC-07199FCC19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2618" y="706581"/>
            <a:ext cx="10113817" cy="568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14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EEB6E-9293-4887-A3E3-7B0475BAB999}"/>
              </a:ext>
            </a:extLst>
          </p:cNvPr>
          <p:cNvSpPr>
            <a:spLocks noGrp="1"/>
          </p:cNvSpPr>
          <p:nvPr>
            <p:ph idx="1"/>
          </p:nvPr>
        </p:nvSpPr>
        <p:spPr>
          <a:xfrm>
            <a:off x="677333" y="1108365"/>
            <a:ext cx="10073793" cy="3611119"/>
          </a:xfrm>
        </p:spPr>
        <p:txBody>
          <a:bodyPr>
            <a:normAutofit/>
          </a:bodyPr>
          <a:lstStyle/>
          <a:p>
            <a:pPr marL="0" indent="0" algn="just">
              <a:buNone/>
            </a:pPr>
            <a:r>
              <a:rPr lang="en-US" sz="3200" dirty="0">
                <a:solidFill>
                  <a:srgbClr val="FF0000"/>
                </a:solidFill>
              </a:rPr>
              <a:t>Q1. </a:t>
            </a:r>
            <a:r>
              <a:rPr lang="en-US" sz="3200" dirty="0"/>
              <a:t>Assume that the population of human body temperature has a mean of 98.6 degree F, as a commonly believed. Also, assume that the </a:t>
            </a:r>
            <a:r>
              <a:rPr lang="en-US" sz="3200" dirty="0" err="1"/>
              <a:t>popln</a:t>
            </a:r>
            <a:r>
              <a:rPr lang="en-US" sz="3200" dirty="0"/>
              <a:t> </a:t>
            </a:r>
            <a:r>
              <a:rPr lang="en-US" sz="3200" dirty="0" err="1"/>
              <a:t>sd</a:t>
            </a:r>
            <a:r>
              <a:rPr lang="en-US" sz="3200" dirty="0"/>
              <a:t> is 0.62 degree F. If a sample of size n= 106 is randomly selected, find the probability of getting a mean of 98.2 degree F or lower. </a:t>
            </a:r>
          </a:p>
        </p:txBody>
      </p:sp>
    </p:spTree>
    <p:extLst>
      <p:ext uri="{BB962C8B-B14F-4D97-AF65-F5344CB8AC3E}">
        <p14:creationId xmlns:p14="http://schemas.microsoft.com/office/powerpoint/2010/main" val="621346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0959F4-74FD-400F-9334-608B6AE4E9E1}"/>
              </a:ext>
            </a:extLst>
          </p:cNvPr>
          <p:cNvSpPr>
            <a:spLocks noGrp="1"/>
          </p:cNvSpPr>
          <p:nvPr>
            <p:ph idx="1"/>
          </p:nvPr>
        </p:nvSpPr>
        <p:spPr>
          <a:xfrm>
            <a:off x="491836" y="568036"/>
            <a:ext cx="10515600" cy="3546764"/>
          </a:xfrm>
        </p:spPr>
        <p:txBody>
          <a:bodyPr>
            <a:normAutofit/>
          </a:bodyPr>
          <a:lstStyle/>
          <a:p>
            <a:pPr marL="0" indent="0" algn="just">
              <a:buNone/>
            </a:pPr>
            <a:r>
              <a:rPr lang="en-US" sz="2800" dirty="0">
                <a:solidFill>
                  <a:srgbClr val="FF0000"/>
                </a:solidFill>
              </a:rPr>
              <a:t>Q2. If a 1-gallon of a paint covers on the average of 513.3 square feet with </a:t>
            </a:r>
            <a:r>
              <a:rPr lang="en-US" sz="2800" dirty="0" err="1">
                <a:solidFill>
                  <a:srgbClr val="FF0000"/>
                </a:solidFill>
              </a:rPr>
              <a:t>sd</a:t>
            </a:r>
            <a:r>
              <a:rPr lang="en-US" sz="2800" dirty="0">
                <a:solidFill>
                  <a:srgbClr val="FF0000"/>
                </a:solidFill>
              </a:rPr>
              <a:t> of 31.5 square feet, </a:t>
            </a:r>
            <a:r>
              <a:rPr lang="en-US" sz="2800" dirty="0"/>
              <a:t>what is the probability that the sample mean area covered by a sample of </a:t>
            </a:r>
            <a:r>
              <a:rPr lang="en-US" sz="2800" dirty="0">
                <a:solidFill>
                  <a:srgbClr val="FF0000"/>
                </a:solidFill>
              </a:rPr>
              <a:t>40 </a:t>
            </a:r>
            <a:r>
              <a:rPr lang="en-US" sz="2800" dirty="0"/>
              <a:t>of these 1-gallon cans be anywhere from </a:t>
            </a:r>
            <a:r>
              <a:rPr lang="en-US" sz="2800" dirty="0">
                <a:solidFill>
                  <a:srgbClr val="FF0000"/>
                </a:solidFill>
              </a:rPr>
              <a:t>510 to 520 </a:t>
            </a:r>
            <a:r>
              <a:rPr lang="en-US" sz="2800" dirty="0"/>
              <a:t>square feet?</a:t>
            </a:r>
          </a:p>
        </p:txBody>
      </p:sp>
    </p:spTree>
    <p:extLst>
      <p:ext uri="{BB962C8B-B14F-4D97-AF65-F5344CB8AC3E}">
        <p14:creationId xmlns:p14="http://schemas.microsoft.com/office/powerpoint/2010/main" val="1396584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01781" y="665018"/>
            <a:ext cx="10751127" cy="5580334"/>
          </a:xfrm>
        </p:spPr>
        <p:txBody>
          <a:bodyPr>
            <a:normAutofit/>
          </a:bodyPr>
          <a:lstStyle/>
          <a:p>
            <a:pPr marL="0" indent="0" algn="just">
              <a:buNone/>
            </a:pPr>
            <a:r>
              <a:rPr lang="en-GB" sz="2400" dirty="0">
                <a:solidFill>
                  <a:srgbClr val="FF0000"/>
                </a:solidFill>
              </a:rPr>
              <a:t>Q3. </a:t>
            </a:r>
            <a:r>
              <a:rPr lang="en-GB" sz="2400" dirty="0"/>
              <a:t>Assume that the weights of all packages of a certain brand of cookies are normally distributed with a mean of 32 ounces and a standard deviation of .3 ounce. Find the probability that the mean weight of a random sample of 20 packages of this brand of cookies will be between 31.8 and 31.9 ounces.</a:t>
            </a:r>
          </a:p>
          <a:p>
            <a:pPr marL="0" indent="0" algn="just">
              <a:buNone/>
            </a:pPr>
            <a:r>
              <a:rPr lang="en-GB" sz="2400" dirty="0">
                <a:solidFill>
                  <a:srgbClr val="FF0000"/>
                </a:solidFill>
              </a:rPr>
              <a:t>Q4. </a:t>
            </a:r>
            <a:r>
              <a:rPr lang="en-GB" sz="2400" dirty="0"/>
              <a:t>The electronics company manufactures resistors that have a mean resistance of 100 ohms and a standard deviation of 10 ohms. The distribution of resistance is normal. Find the probability that a random sample of 25 resistors will have an average resistance less than 95 ohms. </a:t>
            </a:r>
          </a:p>
          <a:p>
            <a:pPr marL="0" indent="0" algn="just">
              <a:buNone/>
            </a:pPr>
            <a:r>
              <a:rPr lang="en-GB" sz="2400" dirty="0">
                <a:solidFill>
                  <a:srgbClr val="FF0000"/>
                </a:solidFill>
              </a:rPr>
              <a:t>Q6. </a:t>
            </a:r>
            <a:r>
              <a:rPr lang="en-GB" sz="2400" dirty="0"/>
              <a:t>The lifetime of a certain brand of electric bulb may be considered a random variable with mean 1200 hours and </a:t>
            </a:r>
            <a:r>
              <a:rPr lang="en-GB" sz="2400" dirty="0" err="1"/>
              <a:t>sd</a:t>
            </a:r>
            <a:r>
              <a:rPr lang="en-GB" sz="2400" dirty="0"/>
              <a:t> 250 hours. Find the probability that the sample mean, of the lifetime with a sample of size 36 is between 1100 hours and 1300 hours. </a:t>
            </a:r>
            <a:endParaRPr lang="en-US" sz="2400" dirty="0"/>
          </a:p>
        </p:txBody>
      </p:sp>
    </p:spTree>
    <p:extLst>
      <p:ext uri="{BB962C8B-B14F-4D97-AF65-F5344CB8AC3E}">
        <p14:creationId xmlns:p14="http://schemas.microsoft.com/office/powerpoint/2010/main" val="54131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22E04-8D79-4E4D-98EF-603AC98BE127}"/>
              </a:ext>
            </a:extLst>
          </p:cNvPr>
          <p:cNvSpPr>
            <a:spLocks noGrp="1"/>
          </p:cNvSpPr>
          <p:nvPr>
            <p:ph idx="1"/>
          </p:nvPr>
        </p:nvSpPr>
        <p:spPr>
          <a:xfrm>
            <a:off x="677333" y="540327"/>
            <a:ext cx="10683394" cy="5501035"/>
          </a:xfrm>
        </p:spPr>
        <p:txBody>
          <a:bodyPr>
            <a:normAutofit/>
          </a:bodyPr>
          <a:lstStyle/>
          <a:p>
            <a:pPr marL="0" indent="0" algn="just">
              <a:buNone/>
            </a:pPr>
            <a:r>
              <a:rPr lang="en-US" sz="3200" dirty="0">
                <a:solidFill>
                  <a:srgbClr val="FF0000"/>
                </a:solidFill>
              </a:rPr>
              <a:t>Mixed practice question</a:t>
            </a:r>
          </a:p>
          <a:p>
            <a:pPr marL="0" indent="0" algn="just">
              <a:buNone/>
            </a:pPr>
            <a:r>
              <a:rPr lang="en-US" sz="2400" b="1" dirty="0">
                <a:solidFill>
                  <a:srgbClr val="FF0000"/>
                </a:solidFill>
              </a:rPr>
              <a:t>Q1. </a:t>
            </a:r>
            <a:r>
              <a:rPr lang="en-US" sz="2400" dirty="0"/>
              <a:t>The weight (kg) of all students in a university is normally distributed with mean of 67.55kg and standard deviation of 2.02kg.</a:t>
            </a:r>
          </a:p>
          <a:p>
            <a:pPr marL="0" indent="0" algn="just">
              <a:buNone/>
            </a:pPr>
            <a:r>
              <a:rPr lang="en-US" sz="2400" dirty="0"/>
              <a:t>Answer the following questions, giving answers correct to 4 decimal places.</a:t>
            </a:r>
          </a:p>
          <a:p>
            <a:pPr marL="0" indent="0" algn="just">
              <a:buNone/>
            </a:pPr>
            <a:r>
              <a:rPr lang="en-US" sz="2400" dirty="0" err="1"/>
              <a:t>i</a:t>
            </a:r>
            <a:r>
              <a:rPr lang="en-US" sz="2400" dirty="0"/>
              <a:t>. Calculate the probability that probability that the weight of a randomly selected student is more than 65.8kg. </a:t>
            </a:r>
          </a:p>
          <a:p>
            <a:pPr marL="0" indent="0" algn="just">
              <a:buNone/>
            </a:pPr>
            <a:r>
              <a:rPr lang="en-US" sz="2400" dirty="0"/>
              <a:t>ii. Calculate the probability that the weight of a randomly selected student is between 63.9kg and 69.2kg. </a:t>
            </a:r>
          </a:p>
          <a:p>
            <a:pPr marL="0" indent="0" algn="just">
              <a:buNone/>
            </a:pPr>
            <a:r>
              <a:rPr lang="en-US" sz="2400" dirty="0"/>
              <a:t>iii. Find the minimum weight of top 2.5% of the student. </a:t>
            </a:r>
          </a:p>
          <a:p>
            <a:pPr marL="0" indent="0" algn="just">
              <a:buNone/>
            </a:pPr>
            <a:r>
              <a:rPr lang="en-US" sz="2400" dirty="0"/>
              <a:t>iv. Find probability that </a:t>
            </a:r>
            <a:r>
              <a:rPr lang="en-US" sz="2400" dirty="0">
                <a:solidFill>
                  <a:srgbClr val="FF0000"/>
                </a:solidFill>
              </a:rPr>
              <a:t>the mean weight </a:t>
            </a:r>
            <a:r>
              <a:rPr lang="en-US" sz="2400" dirty="0"/>
              <a:t>of a ra</a:t>
            </a:r>
            <a:r>
              <a:rPr lang="en-US" sz="2400" dirty="0">
                <a:solidFill>
                  <a:srgbClr val="FF0000"/>
                </a:solidFill>
              </a:rPr>
              <a:t>ndom sample of 100 </a:t>
            </a:r>
            <a:r>
              <a:rPr lang="en-US" sz="2400" dirty="0"/>
              <a:t>students is between 67.25kg and 68.21kg.</a:t>
            </a:r>
          </a:p>
        </p:txBody>
      </p:sp>
    </p:spTree>
    <p:extLst>
      <p:ext uri="{BB962C8B-B14F-4D97-AF65-F5344CB8AC3E}">
        <p14:creationId xmlns:p14="http://schemas.microsoft.com/office/powerpoint/2010/main" val="3239388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2A8D2-6FFF-4E4C-A215-149D42CC5F97}"/>
              </a:ext>
            </a:extLst>
          </p:cNvPr>
          <p:cNvSpPr>
            <a:spLocks noGrp="1"/>
          </p:cNvSpPr>
          <p:nvPr>
            <p:ph idx="1"/>
          </p:nvPr>
        </p:nvSpPr>
        <p:spPr>
          <a:xfrm>
            <a:off x="677333" y="637309"/>
            <a:ext cx="10752667" cy="5404053"/>
          </a:xfrm>
        </p:spPr>
        <p:txBody>
          <a:bodyPr/>
          <a:lstStyle/>
          <a:p>
            <a:pPr marL="0" indent="0" algn="just">
              <a:buNone/>
            </a:pPr>
            <a:r>
              <a:rPr lang="en-US" sz="2400" dirty="0">
                <a:solidFill>
                  <a:srgbClr val="FF0000"/>
                </a:solidFill>
              </a:rPr>
              <a:t>Q2. </a:t>
            </a:r>
            <a:r>
              <a:rPr lang="en-US" sz="2400" dirty="0">
                <a:solidFill>
                  <a:srgbClr val="FF0000"/>
                </a:solidFill>
                <a:latin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rPr>
              <a:t>The weekly salaries paid to employees are normally distributed with mean of $800 and standard deviation of $100.  Give your answers correct to 4 decimal places: </a:t>
            </a:r>
          </a:p>
          <a:p>
            <a:pPr marL="0" indent="0" algn="just">
              <a:buNone/>
            </a:pPr>
            <a:r>
              <a:rPr lang="en-US" sz="2400" b="1" i="0" u="none" strike="noStrike" baseline="0" dirty="0" err="1">
                <a:solidFill>
                  <a:srgbClr val="000000"/>
                </a:solidFill>
                <a:latin typeface="Times New Roman" panose="02020603050405020304" pitchFamily="18" charset="0"/>
              </a:rPr>
              <a:t>i</a:t>
            </a:r>
            <a:r>
              <a:rPr lang="en-US" sz="2400" b="1" i="0" u="none" strike="noStrike" baseline="0" dirty="0">
                <a:solidFill>
                  <a:srgbClr val="000000"/>
                </a:solidFill>
                <a:latin typeface="Times New Roman" panose="02020603050405020304" pitchFamily="18" charset="0"/>
              </a:rPr>
              <a:t>. </a:t>
            </a:r>
            <a:r>
              <a:rPr lang="en-US" sz="2400" b="0" i="0" u="none" strike="noStrike" baseline="0" dirty="0">
                <a:solidFill>
                  <a:srgbClr val="000000"/>
                </a:solidFill>
                <a:latin typeface="Times New Roman" panose="02020603050405020304" pitchFamily="18" charset="0"/>
              </a:rPr>
              <a:t>Find the probability that a randomly selected employee’s weekly salary is between $700 and $900. </a:t>
            </a:r>
          </a:p>
          <a:p>
            <a:pPr marL="0" indent="0" algn="just">
              <a:buNone/>
            </a:pPr>
            <a:r>
              <a:rPr lang="en-US" sz="2400" b="0" i="0" u="none" strike="noStrike" baseline="0" dirty="0">
                <a:solidFill>
                  <a:srgbClr val="000000"/>
                </a:solidFill>
                <a:latin typeface="Times New Roman" panose="02020603050405020304" pitchFamily="18" charset="0"/>
              </a:rPr>
              <a:t>ii. Find the probability that a randomly selected employee’s salary is more than  $950 </a:t>
            </a:r>
          </a:p>
          <a:p>
            <a:pPr marL="0" indent="0" algn="just">
              <a:buNone/>
            </a:pPr>
            <a:r>
              <a:rPr lang="en-US" sz="2400" b="1" i="0" u="none" strike="noStrike" baseline="0" dirty="0">
                <a:solidFill>
                  <a:srgbClr val="000000"/>
                </a:solidFill>
                <a:latin typeface="Times New Roman" panose="02020603050405020304" pitchFamily="18" charset="0"/>
              </a:rPr>
              <a:t>iii. </a:t>
            </a:r>
            <a:r>
              <a:rPr lang="en-US" sz="2400" b="0" i="0" u="none" strike="noStrike" baseline="0" dirty="0">
                <a:solidFill>
                  <a:srgbClr val="000000"/>
                </a:solidFill>
                <a:latin typeface="Times New Roman" panose="02020603050405020304" pitchFamily="18" charset="0"/>
              </a:rPr>
              <a:t>Find the probability that a randomly selected employee’s salary between $550 and $750 </a:t>
            </a:r>
          </a:p>
        </p:txBody>
      </p:sp>
    </p:spTree>
    <p:extLst>
      <p:ext uri="{BB962C8B-B14F-4D97-AF65-F5344CB8AC3E}">
        <p14:creationId xmlns:p14="http://schemas.microsoft.com/office/powerpoint/2010/main" val="4054100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CB6F3A-ED95-4AA7-AFEE-27103005DEF5}"/>
              </a:ext>
            </a:extLst>
          </p:cNvPr>
          <p:cNvSpPr>
            <a:spLocks noGrp="1"/>
          </p:cNvSpPr>
          <p:nvPr>
            <p:ph idx="1"/>
          </p:nvPr>
        </p:nvSpPr>
        <p:spPr>
          <a:xfrm>
            <a:off x="677333" y="512619"/>
            <a:ext cx="10614121" cy="5528744"/>
          </a:xfrm>
        </p:spPr>
        <p:txBody>
          <a:bodyPr>
            <a:normAutofit/>
          </a:bodyPr>
          <a:lstStyle/>
          <a:p>
            <a:pPr marL="0" indent="0" algn="just">
              <a:buNone/>
            </a:pPr>
            <a:r>
              <a:rPr lang="en-US" sz="2000" dirty="0">
                <a:solidFill>
                  <a:srgbClr val="FF0000"/>
                </a:solidFill>
              </a:rPr>
              <a:t>Q3. </a:t>
            </a:r>
            <a:r>
              <a:rPr lang="en-US" sz="2000" b="0" i="0" u="none" strike="noStrike" baseline="0" dirty="0">
                <a:solidFill>
                  <a:srgbClr val="000000"/>
                </a:solidFill>
                <a:latin typeface="Times New Roman" panose="02020603050405020304" pitchFamily="18" charset="0"/>
              </a:rPr>
              <a:t>The manufacturer of cans of salmon that are supposed to have a net weight of 120 g tells you that the net weight is actually a random variable with a mean of 121 g and a standard deviation of 3.6 g. Suppose that you take a random sample of 36 cans. </a:t>
            </a:r>
          </a:p>
          <a:p>
            <a:pPr marL="0" indent="0" algn="just">
              <a:buNone/>
            </a:pPr>
            <a:r>
              <a:rPr lang="en-US" sz="2000" b="0" i="0" u="none" strike="noStrike" baseline="0" dirty="0">
                <a:solidFill>
                  <a:srgbClr val="000000"/>
                </a:solidFill>
                <a:latin typeface="Times New Roman" panose="02020603050405020304" pitchFamily="18" charset="0"/>
              </a:rPr>
              <a:t>a. Find the probability that the sample mean will be less than 119.4g. </a:t>
            </a:r>
          </a:p>
          <a:p>
            <a:pPr marL="0" indent="0" algn="just">
              <a:buNone/>
            </a:pPr>
            <a:r>
              <a:rPr lang="en-US" sz="2000" b="0" i="0" u="none" strike="noStrike" baseline="0" dirty="0">
                <a:solidFill>
                  <a:srgbClr val="000000"/>
                </a:solidFill>
                <a:latin typeface="Times New Roman" panose="02020603050405020304" pitchFamily="18" charset="0"/>
              </a:rPr>
              <a:t>b. Find the probability that the sample mean will be more than 120.7g. </a:t>
            </a:r>
          </a:p>
          <a:p>
            <a:pPr marL="0" indent="0" algn="just">
              <a:buNone/>
            </a:pPr>
            <a:r>
              <a:rPr lang="en-US" sz="2000" b="0" i="0" u="none" strike="noStrike" baseline="0" dirty="0">
                <a:solidFill>
                  <a:srgbClr val="000000"/>
                </a:solidFill>
                <a:latin typeface="Times New Roman" panose="02020603050405020304" pitchFamily="18" charset="0"/>
              </a:rPr>
              <a:t>c. Find the probability that the sample mean will be within 0.5g of the population mean. </a:t>
            </a:r>
          </a:p>
          <a:p>
            <a:pPr marL="0" indent="0" algn="l">
              <a:buNone/>
            </a:pPr>
            <a:r>
              <a:rPr lang="en-US" sz="2400" dirty="0">
                <a:solidFill>
                  <a:srgbClr val="FF0000"/>
                </a:solidFill>
                <a:latin typeface="Times New Roman" panose="02020603050405020304" pitchFamily="18" charset="0"/>
              </a:rPr>
              <a:t>Q4</a:t>
            </a:r>
            <a:r>
              <a:rPr lang="en-US" sz="2800" dirty="0">
                <a:solidFill>
                  <a:srgbClr val="FF0000"/>
                </a:solidFill>
                <a:latin typeface="Times New Roman" panose="02020603050405020304" pitchFamily="18" charset="0"/>
              </a:rPr>
              <a:t>. </a:t>
            </a:r>
            <a:r>
              <a:rPr lang="en-US" sz="2000" b="0" i="0" u="none" strike="noStrike" baseline="0" dirty="0">
                <a:solidFill>
                  <a:srgbClr val="FF0000"/>
                </a:solidFill>
                <a:latin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rPr>
              <a:t>The amount of time that university lecturers devote to their jobs per week is normally distributed, with a mean of 52 hours and a standard deviation of 6 hours. </a:t>
            </a:r>
          </a:p>
          <a:p>
            <a:pPr marL="0" indent="0">
              <a:buNone/>
            </a:pPr>
            <a:r>
              <a:rPr lang="en-US" sz="2000" b="0" i="0" u="none" strike="noStrike" baseline="0" dirty="0">
                <a:solidFill>
                  <a:srgbClr val="000000"/>
                </a:solidFill>
                <a:latin typeface="Times New Roman" panose="02020603050405020304" pitchFamily="18" charset="0"/>
              </a:rPr>
              <a:t>a. What is the probability that a lecturer works for more than 60 hours per week? </a:t>
            </a:r>
          </a:p>
          <a:p>
            <a:pPr marL="0" indent="0">
              <a:buNone/>
            </a:pPr>
            <a:r>
              <a:rPr lang="en-US" sz="2000" b="0" i="0" u="none" strike="noStrike" baseline="0" dirty="0">
                <a:solidFill>
                  <a:srgbClr val="000000"/>
                </a:solidFill>
                <a:latin typeface="Times New Roman" panose="02020603050405020304" pitchFamily="18" charset="0"/>
              </a:rPr>
              <a:t>b. Find the probability that the mean amount of work per week for three randomly selected lecturers is more than 60 hours. </a:t>
            </a:r>
          </a:p>
          <a:p>
            <a:pPr marL="0" indent="0">
              <a:buNone/>
            </a:pPr>
            <a:r>
              <a:rPr lang="en-US" sz="2000" b="0" i="0" u="none" strike="noStrike" baseline="0" dirty="0">
                <a:solidFill>
                  <a:srgbClr val="000000"/>
                </a:solidFill>
                <a:latin typeface="Times New Roman" panose="02020603050405020304" pitchFamily="18" charset="0"/>
              </a:rPr>
              <a:t>c. Find the probability that if three lecturers are randomly selected, all three work for more than 60 hours per week. </a:t>
            </a:r>
          </a:p>
          <a:p>
            <a:pPr marL="0" indent="0" algn="just">
              <a:buNone/>
            </a:pPr>
            <a:endParaRPr lang="en-US" sz="2400" b="0" i="0" u="none" strike="noStrike" baseline="0" dirty="0">
              <a:solidFill>
                <a:srgbClr val="000000"/>
              </a:solidFill>
              <a:latin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820528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89934" y="914400"/>
            <a:ext cx="10913807" cy="5715000"/>
          </a:xfrm>
        </p:spPr>
        <p:txBody>
          <a:bodyPr>
            <a:normAutofit/>
          </a:bodyPr>
          <a:lstStyle/>
          <a:p>
            <a:pPr marL="0" indent="0" algn="just">
              <a:buNone/>
            </a:pPr>
            <a:r>
              <a:rPr lang="en-US" sz="2400" b="1" dirty="0">
                <a:solidFill>
                  <a:srgbClr val="FF0000"/>
                </a:solidFill>
              </a:rPr>
              <a:t>Q5. </a:t>
            </a:r>
            <a:r>
              <a:rPr lang="en-US" sz="2400" dirty="0"/>
              <a:t>According to </a:t>
            </a:r>
            <a:r>
              <a:rPr lang="en-US" sz="2400" dirty="0" err="1"/>
              <a:t>Moebs</a:t>
            </a:r>
            <a:r>
              <a:rPr lang="en-US" sz="2400" dirty="0"/>
              <a:t> Services Inc., an individual checking account at major U.S. banks costs the banks between $350 and $450 per year (</a:t>
            </a:r>
            <a:r>
              <a:rPr lang="en-US" sz="2400" i="1" dirty="0"/>
              <a:t>Time</a:t>
            </a:r>
            <a:r>
              <a:rPr lang="en-US" sz="2400" dirty="0"/>
              <a:t>, November 21, 2011). Suppose that the current average cost of all checking accounts at major U.S. banks is $400 per year with a standard deviation of $30.  Let      be the current average annual cost of a random sample of 225 individual checking account at major banks in America.</a:t>
            </a:r>
          </a:p>
          <a:p>
            <a:pPr marL="0" indent="0" algn="just">
              <a:buSzPct val="85000"/>
              <a:buNone/>
            </a:pPr>
            <a:r>
              <a:rPr lang="en-US" sz="2400" dirty="0"/>
              <a:t>(a) What is the probability that the average annual cost of the checking accounts in this sample is </a:t>
            </a:r>
            <a:r>
              <a:rPr lang="en-US" sz="2400" b="1" dirty="0"/>
              <a:t>within $4 of the population mean</a:t>
            </a:r>
            <a:r>
              <a:rPr lang="en-US" sz="2400" dirty="0"/>
              <a:t>?</a:t>
            </a:r>
          </a:p>
          <a:p>
            <a:pPr marL="0" indent="0" algn="just">
              <a:buSzPct val="85000"/>
              <a:buNone/>
            </a:pPr>
            <a:r>
              <a:rPr lang="en-US" sz="2400" dirty="0"/>
              <a:t>(b) What is the probability that the average annual cost of the checking accounts in this sample is less than the population mean by $2.70 or more?</a:t>
            </a:r>
          </a:p>
          <a:p>
            <a:pPr marL="0" indent="0" algn="just">
              <a:buNone/>
            </a:pP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326426427"/>
              </p:ext>
            </p:extLst>
          </p:nvPr>
        </p:nvGraphicFramePr>
        <p:xfrm>
          <a:off x="2126673" y="2389909"/>
          <a:ext cx="381000" cy="408214"/>
        </p:xfrm>
        <a:graphic>
          <a:graphicData uri="http://schemas.openxmlformats.org/presentationml/2006/ole">
            <mc:AlternateContent xmlns:mc="http://schemas.openxmlformats.org/markup-compatibility/2006">
              <mc:Choice xmlns:v="urn:schemas-microsoft-com:vml" Requires="v">
                <p:oleObj name="Equation" r:id="rId2" imgW="177480" imgH="190440" progId="Equation.DSMT4">
                  <p:embed/>
                </p:oleObj>
              </mc:Choice>
              <mc:Fallback>
                <p:oleObj name="Equation" r:id="rId2" imgW="177480" imgH="190440" progId="Equation.DSMT4">
                  <p:embed/>
                  <p:pic>
                    <p:nvPicPr>
                      <p:cNvPr id="4" name="Object 3"/>
                      <p:cNvPicPr/>
                      <p:nvPr/>
                    </p:nvPicPr>
                    <p:blipFill>
                      <a:blip r:embed="rId3"/>
                      <a:stretch>
                        <a:fillRect/>
                      </a:stretch>
                    </p:blipFill>
                    <p:spPr>
                      <a:xfrm>
                        <a:off x="2126673" y="2389909"/>
                        <a:ext cx="381000" cy="408214"/>
                      </a:xfrm>
                      <a:prstGeom prst="rect">
                        <a:avLst/>
                      </a:prstGeom>
                    </p:spPr>
                  </p:pic>
                </p:oleObj>
              </mc:Fallback>
            </mc:AlternateContent>
          </a:graphicData>
        </a:graphic>
      </p:graphicFrame>
    </p:spTree>
    <p:extLst>
      <p:ext uri="{BB962C8B-B14F-4D97-AF65-F5344CB8AC3E}">
        <p14:creationId xmlns:p14="http://schemas.microsoft.com/office/powerpoint/2010/main" val="1916780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7AEFCE-86C3-4AB4-9D43-6AA64F531A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304" y="198784"/>
            <a:ext cx="11622157" cy="6520068"/>
          </a:xfrm>
        </p:spPr>
      </p:pic>
    </p:spTree>
    <p:extLst>
      <p:ext uri="{BB962C8B-B14F-4D97-AF65-F5344CB8AC3E}">
        <p14:creationId xmlns:p14="http://schemas.microsoft.com/office/powerpoint/2010/main" val="1442705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F293A4-3534-4E65-9F3F-6693BEAF4C56}"/>
              </a:ext>
            </a:extLst>
          </p:cNvPr>
          <p:cNvSpPr>
            <a:spLocks noGrp="1"/>
          </p:cNvSpPr>
          <p:nvPr>
            <p:ph idx="1"/>
          </p:nvPr>
        </p:nvSpPr>
        <p:spPr>
          <a:xfrm>
            <a:off x="677333" y="634181"/>
            <a:ext cx="10103737" cy="5407181"/>
          </a:xfrm>
        </p:spPr>
        <p:txBody>
          <a:bodyPr>
            <a:normAutofit/>
          </a:bodyPr>
          <a:lstStyle/>
          <a:p>
            <a:pPr marL="0" indent="0" algn="just">
              <a:buNone/>
            </a:pPr>
            <a:r>
              <a:rPr lang="en-US" sz="2800" dirty="0">
                <a:solidFill>
                  <a:srgbClr val="FF0000"/>
                </a:solidFill>
              </a:rPr>
              <a:t>Q6. </a:t>
            </a:r>
            <a:r>
              <a:rPr lang="en-US" sz="2800" dirty="0"/>
              <a:t>A sample of 100 mobile battery cells tested to find the length of life produced the following results as 13 months and </a:t>
            </a:r>
            <a:r>
              <a:rPr lang="en-US" sz="2800" dirty="0" err="1"/>
              <a:t>sd</a:t>
            </a:r>
            <a:r>
              <a:rPr lang="en-US" sz="2800" dirty="0"/>
              <a:t> of 3 months. Assuming the normal distribution what percentage of battery cells expected to have average life a) more than 15 months b) less than 9 months?</a:t>
            </a:r>
          </a:p>
        </p:txBody>
      </p:sp>
    </p:spTree>
    <p:extLst>
      <p:ext uri="{BB962C8B-B14F-4D97-AF65-F5344CB8AC3E}">
        <p14:creationId xmlns:p14="http://schemas.microsoft.com/office/powerpoint/2010/main" val="20041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8E6559-5F6B-4ED2-9805-5F52931149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557" y="212638"/>
            <a:ext cx="11555895" cy="6480313"/>
          </a:xfrm>
        </p:spPr>
      </p:pic>
    </p:spTree>
    <p:extLst>
      <p:ext uri="{BB962C8B-B14F-4D97-AF65-F5344CB8AC3E}">
        <p14:creationId xmlns:p14="http://schemas.microsoft.com/office/powerpoint/2010/main" val="1891105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3EF34A-2ACF-4509-B354-DE85D82246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790" y="198784"/>
            <a:ext cx="11754679" cy="6493564"/>
          </a:xfrm>
        </p:spPr>
      </p:pic>
    </p:spTree>
    <p:extLst>
      <p:ext uri="{BB962C8B-B14F-4D97-AF65-F5344CB8AC3E}">
        <p14:creationId xmlns:p14="http://schemas.microsoft.com/office/powerpoint/2010/main" val="170473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7EE4E9-84D3-4BF6-85FD-59CE938778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061" y="251791"/>
            <a:ext cx="11542643" cy="6308035"/>
          </a:xfrm>
        </p:spPr>
      </p:pic>
    </p:spTree>
    <p:extLst>
      <p:ext uri="{BB962C8B-B14F-4D97-AF65-F5344CB8AC3E}">
        <p14:creationId xmlns:p14="http://schemas.microsoft.com/office/powerpoint/2010/main" val="36263978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1CD138852E56498CDE64F49661682D" ma:contentTypeVersion="4" ma:contentTypeDescription="Create a new document." ma:contentTypeScope="" ma:versionID="bcba476ab31e694f119c67ae32bfeca5">
  <xsd:schema xmlns:xsd="http://www.w3.org/2001/XMLSchema" xmlns:xs="http://www.w3.org/2001/XMLSchema" xmlns:p="http://schemas.microsoft.com/office/2006/metadata/properties" xmlns:ns2="edcfd1dd-b10c-466f-9109-affaa0022119" targetNamespace="http://schemas.microsoft.com/office/2006/metadata/properties" ma:root="true" ma:fieldsID="13ea1e06dd2ff6d8764ba3ced6055915" ns2:_="">
    <xsd:import namespace="edcfd1dd-b10c-466f-9109-affaa002211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cfd1dd-b10c-466f-9109-affaa00221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8FDD08-7BBB-4327-A145-4EF01707060D}"/>
</file>

<file path=customXml/itemProps2.xml><?xml version="1.0" encoding="utf-8"?>
<ds:datastoreItem xmlns:ds="http://schemas.openxmlformats.org/officeDocument/2006/customXml" ds:itemID="{260145CF-CE18-4453-AC7E-4184F6EC2957}"/>
</file>

<file path=customXml/itemProps3.xml><?xml version="1.0" encoding="utf-8"?>
<ds:datastoreItem xmlns:ds="http://schemas.openxmlformats.org/officeDocument/2006/customXml" ds:itemID="{229D7B2C-C209-48A0-9E97-197C66112720}"/>
</file>

<file path=docProps/app.xml><?xml version="1.0" encoding="utf-8"?>
<Properties xmlns="http://schemas.openxmlformats.org/officeDocument/2006/extended-properties" xmlns:vt="http://schemas.openxmlformats.org/officeDocument/2006/docPropsVTypes">
  <Template>Facet</Template>
  <TotalTime>11606</TotalTime>
  <Words>1617</Words>
  <Application>Microsoft Office PowerPoint</Application>
  <PresentationFormat>Widescreen</PresentationFormat>
  <Paragraphs>51</Paragraphs>
  <Slides>60</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7" baseType="lpstr">
      <vt:lpstr>Arial</vt:lpstr>
      <vt:lpstr>Arial</vt:lpstr>
      <vt:lpstr>Times New Roman</vt:lpstr>
      <vt:lpstr>Trebuchet MS</vt:lpstr>
      <vt:lpstr>Wingdings 3</vt:lpstr>
      <vt:lpstr>Facet</vt:lpstr>
      <vt:lpstr>Equation</vt:lpstr>
      <vt:lpstr>Normal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Numerical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Normal Distribution</dc:title>
  <dc:creator>sudip pokhrel</dc:creator>
  <cp:lastModifiedBy>sudip</cp:lastModifiedBy>
  <cp:revision>100</cp:revision>
  <dcterms:created xsi:type="dcterms:W3CDTF">2020-12-16T11:03:38Z</dcterms:created>
  <dcterms:modified xsi:type="dcterms:W3CDTF">2021-06-30T09:22:54Z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0x010100381CD138852E56498CDE64F49661682D</vt:lpwstr>
  </property>
</Properties>
</file>